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4" r:id="rId19"/>
    <p:sldId id="275" r:id="rId20"/>
    <p:sldId id="278" r:id="rId21"/>
    <p:sldId id="279" r:id="rId22"/>
    <p:sldId id="277" r:id="rId23"/>
    <p:sldId id="276" r:id="rId2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7438" autoAdjust="0"/>
  </p:normalViewPr>
  <p:slideViewPr>
    <p:cSldViewPr snapToGrid="0">
      <p:cViewPr varScale="1">
        <p:scale>
          <a:sx n="88" d="100"/>
          <a:sy n="88" d="100"/>
        </p:scale>
        <p:origin x="141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459514-760E-4999-AF2A-570978405395}" type="datetimeFigureOut">
              <a:rPr lang="nl-NL" smtClean="0"/>
              <a:t>16-1-2023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869BFF-FEB7-4E77-AA6A-90DD890727D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33315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zetmop60.nl/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Heel complexe of specifieke vragen parkeren we </a:t>
            </a:r>
            <a:r>
              <a:rPr lang="nl-NL" dirty="0" err="1"/>
              <a:t>evt</a:t>
            </a: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869BFF-FEB7-4E77-AA6A-90DD890727DD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93056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869BFF-FEB7-4E77-AA6A-90DD890727DD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74755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869BFF-FEB7-4E77-AA6A-90DD890727DD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27984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 fontAlgn="base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 de radiatortest wordt het functioneren van het systeem en de juiste volgorde voor het inregelen van de radiatoren bepaald.</a:t>
            </a:r>
            <a:endParaRPr lang="nl-NL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Zorg dat het </a:t>
            </a:r>
            <a:r>
              <a:rPr lang="nl-NL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het</a:t>
            </a:r>
            <a:r>
              <a:rPr lang="nl-N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systeem bijgevuld en goed ontlucht is.</a:t>
            </a:r>
            <a:endParaRPr lang="nl-NL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Laat het systeem voldoende afkoelen. (Doe de test ‘s morgens vroeg.)</a:t>
            </a:r>
            <a:br>
              <a:rPr lang="nl-N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nl-N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nl-NL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nl-N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Draai alle radiatorafsluiters, voetventielen en voorinstellingen maximaal open.</a:t>
            </a:r>
            <a:br>
              <a:rPr lang="nl-N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l-N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Zet radiatorthermostaten op maximaal.</a:t>
            </a:r>
            <a:endParaRPr lang="nl-NL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nl-N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Zet de watertemperatuur van de ketel op 80 graden.</a:t>
            </a:r>
            <a:br>
              <a:rPr lang="nl-N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l-N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Tip: Kijk op </a:t>
            </a:r>
            <a:r>
              <a:rPr lang="nl-NL" sz="1800" dirty="0">
                <a:solidFill>
                  <a:srgbClr val="1155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https://zetmop60.nl/</a:t>
            </a:r>
            <a:r>
              <a:rPr lang="nl-N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voor uitleg hoe je je keteltemperatuur kan instellen.</a:t>
            </a:r>
            <a:endParaRPr lang="nl-NL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nl-N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Zet nu de kamerthermostaat op 25 graden, zodat de ketel op z’n maximaal vermogen gaat branden en zet eventueel ramen open, zodat de ketel blijft branden.</a:t>
            </a:r>
            <a:br>
              <a:rPr lang="nl-N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l-N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Tip: Let op dat er tijdens de test niet iemand gaat douchen.</a:t>
            </a:r>
            <a:endParaRPr lang="nl-NL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nl-N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Meet de aanvoertemperatuur bij de ketel tot deze niet meer stijgt. </a:t>
            </a:r>
            <a:endParaRPr lang="nl-NL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nl-N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Meet vervolgens de aanvoertemperatuur van elke radiator totdat bij </a:t>
            </a:r>
            <a:r>
              <a:rPr lang="nl-NL" sz="18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één</a:t>
            </a:r>
            <a:r>
              <a:rPr lang="nl-N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van de radiatoren de aanvoertemperatuur ongeveer gelijk is aan de temperatuur die je bij de ketel hebt gemeten. (Of tot de temperatuur niet meer stijgt) </a:t>
            </a:r>
            <a:endParaRPr lang="nl-NL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nl-N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Meet nu de aanvoer- en retourtemperatuur van elke radiator en noteer de temperaturen op het testformulier.</a:t>
            </a:r>
            <a:endParaRPr lang="nl-NL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nl-N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Reken nu de inregelfactor van de radiatoren uit. (aanvoertemperatuur / retour temperatuur) </a:t>
            </a:r>
            <a:endParaRPr lang="nl-NL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l-N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Bepaal nu de inregelvolgorde. Je start met inregelen van de radiator met de hoogste inregelfactor en de radiator met de laagste inregelfactor komt als laatste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869BFF-FEB7-4E77-AA6A-90DD890727DD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64163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 fontAlgn="base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deze stap worden alle radiatoren op een inregelfactor van 0.8 ingesteld.</a:t>
            </a:r>
            <a:endParaRPr lang="nl-NL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Ook dit wordt gedaan met een hoge watertemperatuur. (circa 80 graden)</a:t>
            </a:r>
            <a:endParaRPr lang="nl-NL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Laat de radiatorkranen van alle radiatoren tijdens het inregelen open staan.</a:t>
            </a:r>
            <a:endParaRPr lang="nl-NL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Zorg dat de ketel blijft branden. </a:t>
            </a:r>
            <a:r>
              <a:rPr lang="nl-NL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(Hou rekening dat een modulerende ketel zelf terug kan regelen als de retourtemperatuur te hoog is.)</a:t>
            </a:r>
            <a:endParaRPr lang="nl-NL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Start met de radiator met hoogste inregelfactor. </a:t>
            </a:r>
            <a:endParaRPr lang="nl-NL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Bepaal aanvoer en retourtemperatuur van de radiator. Noteer op het inregelformulier en bepaal de inregelfactor.</a:t>
            </a:r>
            <a:endParaRPr lang="nl-NL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Hoger dan 0.8: Draai inregelventiel bijna dicht. </a:t>
            </a:r>
            <a:endParaRPr lang="nl-NL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Lager dan 0.8: Bij eerste meting, terwijl ventiel geheel open staat, dan is drukverschil in CV systeem te laag en moet pompvermogen eerst verhoogd worden.</a:t>
            </a:r>
            <a:endParaRPr lang="nl-NL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 alle radiatoren langs in de volgorde van hoog naar lage inregel factor.</a:t>
            </a:r>
            <a:endParaRPr lang="nl-NL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Herhaal het proces na 15 minuten. Is de factor nu lager dan 0.8, draai dan het ventiel iets verder open. Blijf steeds dezelfde inregelvolgorde volgen</a:t>
            </a:r>
            <a:endParaRPr lang="nl-NL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Herhaal dit elke 15 minuten tot elke radiator een inregelfactor heeft van 0.8.</a:t>
            </a:r>
            <a:endParaRPr lang="nl-NL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869BFF-FEB7-4E77-AA6A-90DD890727DD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0799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Waarom inregelen: </a:t>
            </a:r>
            <a:r>
              <a:rPr lang="nl-NL" dirty="0" err="1"/>
              <a:t>Efficientie</a:t>
            </a:r>
            <a:r>
              <a:rPr lang="nl-NL" dirty="0"/>
              <a:t> van radiatoren en dus van installatie en dus gas gebruik</a:t>
            </a:r>
          </a:p>
          <a:p>
            <a:endParaRPr lang="nl-NL" dirty="0"/>
          </a:p>
          <a:p>
            <a:r>
              <a:rPr lang="nl-NL" dirty="0"/>
              <a:t>Waarom is installatie niet ingeregeld</a:t>
            </a:r>
          </a:p>
          <a:p>
            <a:r>
              <a:rPr lang="nl-NL" dirty="0"/>
              <a:t>Wettelijk voor nieuwe </a:t>
            </a:r>
            <a:r>
              <a:rPr lang="nl-NL" dirty="0" err="1"/>
              <a:t>instalatie</a:t>
            </a:r>
            <a:r>
              <a:rPr lang="nl-NL" dirty="0"/>
              <a:t> verplicht</a:t>
            </a:r>
          </a:p>
          <a:p>
            <a:endParaRPr lang="nl-NL" dirty="0"/>
          </a:p>
          <a:p>
            <a:r>
              <a:rPr lang="nl-NL" dirty="0"/>
              <a:t>Uitbesteden of zelf doen</a:t>
            </a:r>
          </a:p>
          <a:p>
            <a:r>
              <a:rPr lang="nl-NL" dirty="0" err="1"/>
              <a:t>Zelfdoen</a:t>
            </a:r>
            <a:r>
              <a:rPr lang="nl-NL" dirty="0"/>
              <a:t> zeker mogelijke, maar soms vervangen van </a:t>
            </a:r>
            <a:r>
              <a:rPr lang="nl-NL" dirty="0" err="1"/>
              <a:t>kranene</a:t>
            </a:r>
            <a:r>
              <a:rPr lang="nl-NL" dirty="0"/>
              <a:t> </a:t>
            </a:r>
            <a:r>
              <a:rPr lang="nl-NL" dirty="0" err="1"/>
              <a:t>nodzakelijk</a:t>
            </a:r>
            <a:endParaRPr lang="nl-NL" dirty="0"/>
          </a:p>
          <a:p>
            <a:r>
              <a:rPr lang="nl-NL" dirty="0"/>
              <a:t>Uitbesteden Manuren ca 4 uur</a:t>
            </a:r>
          </a:p>
          <a:p>
            <a:r>
              <a:rPr lang="nl-NL" dirty="0"/>
              <a:t>Indien geen componenten geplaatst ; ga uit van 80-100 euro per radiator voor het hele huis,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869BFF-FEB7-4E77-AA6A-90DD890727DD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4930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 fontAlgn="base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HR ketel herken je aan afvoerleiding onder je ketel</a:t>
            </a:r>
            <a:endParaRPr lang="nl-NL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HR ketel haalt efficiency door condensatie vanuit verbrandingsgassen.</a:t>
            </a:r>
            <a:endParaRPr lang="nl-NL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Condensatie treedt pas op bij retourtemperatuur &lt;58 graden.</a:t>
            </a:r>
            <a:endParaRPr lang="nl-NL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Tip: Kijk op koude dag naar rookgassen uit schoorsteen.</a:t>
            </a:r>
            <a:endParaRPr lang="nl-NL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869BFF-FEB7-4E77-AA6A-90DD890727DD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13101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 fontAlgn="base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hoeveelheid water die per seconde door de radiator moet stromen (debiet/flow) is afhankelijk van het vermogen van de radiator. Deze verschilt dus per radiator. </a:t>
            </a:r>
            <a:endParaRPr lang="nl-NL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Voor een optimale werking moet door elke radiator exact voldoende water stromen.</a:t>
            </a:r>
            <a:endParaRPr lang="nl-NL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waterstroom is afhankelijk van doorstroomopening en drukverschil tussen aanvoer en retour.</a:t>
            </a:r>
            <a:endParaRPr lang="nl-NL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Waterzijdig inregelen gebeurt door het aanpassen van de maximale doorstroomopening</a:t>
            </a:r>
            <a:endParaRPr lang="nl-NL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Zonder inregelen kiest het water de weg van de minste weerstand en zal de radiator die het dichtst bij de </a:t>
            </a:r>
            <a:r>
              <a:rPr lang="nl-NL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CV-ketel</a:t>
            </a:r>
            <a:r>
              <a:rPr lang="nl-N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is als eerste opwarmen.</a:t>
            </a:r>
            <a:endParaRPr lang="nl-NL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extreme situaties, kan het zo zijn dat radiatoren die verder weg zitten geen warm water krijgen.</a:t>
            </a:r>
            <a:endParaRPr lang="nl-NL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869BFF-FEB7-4E77-AA6A-90DD890727DD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2656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 fontAlgn="base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Drukverschil zorgt voor stroming in het systeem en heeft invloed op het debiet van de radiatoren.</a:t>
            </a:r>
            <a:endParaRPr lang="nl-NL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Drukverschil is wat anders dan (statische)druk die meter in ketel aangeeft. (&gt;1 bar)</a:t>
            </a:r>
            <a:endParaRPr lang="nl-NL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Drukverschil wordt bepaald door de pomp in je CV systeem.</a:t>
            </a:r>
            <a:endParaRPr lang="nl-NL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Drukverschil ligt in woonhuis tussen 10 en 20 </a:t>
            </a:r>
            <a:r>
              <a:rPr lang="nl-NL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kPA</a:t>
            </a:r>
            <a:r>
              <a:rPr lang="nl-N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(0,1 - 0,2 bar)</a:t>
            </a:r>
            <a:endParaRPr lang="nl-NL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 weinig drukverschil: Verste radiatoren worden niet warm.</a:t>
            </a:r>
            <a:endParaRPr lang="nl-NL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 veel drukverschil: </a:t>
            </a:r>
            <a:r>
              <a:rPr lang="nl-NL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CV-systeem</a:t>
            </a:r>
            <a:r>
              <a:rPr lang="nl-N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maakt hoorbaar ruisend geluid.</a:t>
            </a:r>
            <a:endParaRPr lang="nl-NL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869BFF-FEB7-4E77-AA6A-90DD890727DD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03875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Voorbeeld</a:t>
            </a:r>
          </a:p>
          <a:p>
            <a:r>
              <a:rPr lang="nl-NL" dirty="0"/>
              <a:t>Zet je voet op een van de fonteinen en de andere fontein gaan hoger spuiten. Maar het totaal volume water blijft gelijk</a:t>
            </a:r>
          </a:p>
          <a:p>
            <a:r>
              <a:rPr lang="nl-NL" dirty="0"/>
              <a:t>Zo ook als je een radiator sluit, de rest gaat dan “harder “branden</a:t>
            </a:r>
          </a:p>
          <a:p>
            <a:endParaRPr lang="nl-NL" dirty="0"/>
          </a:p>
          <a:p>
            <a:r>
              <a:rPr lang="nl-NL" dirty="0"/>
              <a:t>Met een thermostaat kraan regel je alleen temperatuur</a:t>
            </a:r>
          </a:p>
          <a:p>
            <a:r>
              <a:rPr lang="nl-NL" dirty="0"/>
              <a:t>Met inregelen </a:t>
            </a:r>
            <a:r>
              <a:rPr lang="nl-NL" dirty="0" err="1"/>
              <a:t>rgel</a:t>
            </a:r>
            <a:r>
              <a:rPr lang="nl-NL" dirty="0"/>
              <a:t> je d maximale water stroom , waardoor radiatoren dicht bij de ketel niet te warm worden.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869BFF-FEB7-4E77-AA6A-90DD890727DD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2026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 fontAlgn="base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CV pompcapaciteit in CV ketel meestal veel te groot voor de woning.</a:t>
            </a:r>
            <a:endParaRPr lang="nl-NL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Ketels van voor 2015 vaak 1, 2 of 3 standen vast toerental.</a:t>
            </a:r>
            <a:endParaRPr lang="nl-NL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Advies om deze zo laag mogelijk te zetten. Alleen als aanvoertemperatuur bij verst afgelegen radiator te laag blijft, dan pomp hoger zetten.</a:t>
            </a:r>
            <a:endParaRPr lang="nl-NL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Ketels vanaf 2015 zijn verplicht voorzien van geregelde(Modulerende) pomp. </a:t>
            </a:r>
            <a:endParaRPr lang="nl-NL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Moderne ketels passen vermogen van pomp automatisch aan op basis van retourwatertemperatuur. Hierdoor worden verschillen die optreden als meer radiatoren open gaan automatisch gecompenseerd.</a:t>
            </a:r>
            <a:endParaRPr lang="nl-NL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869BFF-FEB7-4E77-AA6A-90DD890727DD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60926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 fontAlgn="base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Drukgecompenseerde</a:t>
            </a:r>
            <a:r>
              <a:rPr lang="nl-N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“dynamische” radiatorkranen hebben een ingebouwd mechanisme voor compensatie voor drukverschillen en maken hiermee inregelen een stuk eenvoudiger.</a:t>
            </a:r>
            <a:endParaRPr lang="nl-NL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Prijsverschil dynamische radiatorkranen:</a:t>
            </a:r>
            <a:br>
              <a:rPr lang="nl-N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l-N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Heimeier V-exact (standaard): € 22    </a:t>
            </a:r>
            <a:r>
              <a:rPr lang="nl-NL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Eclipse</a:t>
            </a:r>
            <a:r>
              <a:rPr lang="nl-N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nl-NL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drukgecompenseerd</a:t>
            </a:r>
            <a:r>
              <a:rPr lang="nl-N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):  € 28</a:t>
            </a:r>
            <a:br>
              <a:rPr lang="nl-N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l-NL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Danfoss</a:t>
            </a:r>
            <a:r>
              <a:rPr lang="nl-N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RA-N (standaard):    € 20	 RA-DV  (</a:t>
            </a:r>
            <a:r>
              <a:rPr lang="nl-NL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drukgecompenseerd</a:t>
            </a:r>
            <a:r>
              <a:rPr lang="nl-N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): € 30</a:t>
            </a:r>
            <a:endParaRPr lang="nl-NL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869BFF-FEB7-4E77-AA6A-90DD890727DD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31913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 fontAlgn="base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sz="1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Waterzijdig inregelen gebeurt door het aanpassen van de maximale doorstroomopening. Dit kan op verschillende manieren:</a:t>
            </a:r>
            <a:endParaRPr lang="nl-NL" sz="1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fontAlgn="base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nl-NL" sz="1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Voorinstelling van een “dubbel instelbare” radiatorkraan.</a:t>
            </a:r>
            <a:endParaRPr lang="nl-NL" sz="1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fontAlgn="base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nl-NL" sz="1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Knijpen van het voetventiel. </a:t>
            </a:r>
            <a:endParaRPr lang="nl-NL" sz="1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1400"/>
              </a:spcBef>
              <a:spcAft>
                <a:spcPts val="400"/>
              </a:spcAft>
            </a:pPr>
            <a:r>
              <a:rPr lang="nl-NL" sz="1200" dirty="0">
                <a:solidFill>
                  <a:srgbClr val="66666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Dubbel instelbare radiatorkraan</a:t>
            </a:r>
            <a:endParaRPr lang="nl-N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sz="1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Voorinstelling is vergroten of verkleinen van opening. Dit is onafhankelijk van openen of sluiten kraan.</a:t>
            </a:r>
            <a:endParaRPr lang="nl-NL" sz="1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869BFF-FEB7-4E77-AA6A-90DD890727DD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340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0B517B-317A-9A60-7F60-F93B57FA27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19C952A-4846-3C29-7802-BF039814AB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DDD195F-F50C-DF06-39FD-89CCAFBE8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65C2D-873A-4ED7-A407-FD4D28594200}" type="datetimeFigureOut">
              <a:rPr lang="nl-NL" smtClean="0"/>
              <a:t>16-1-2023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F88CDC6-DAA8-DCF0-9F7C-1C4595E7B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3FEC570-8546-6B21-CE21-9F045AAE3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39183-D258-459A-8530-91D75307F2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1326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60D561-5FB2-90EE-237F-755BE9CC9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9F6A2DF-6315-4F00-F75C-E86B059D6C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742B325-964A-BC66-0A21-4EC5F6E26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65C2D-873A-4ED7-A407-FD4D28594200}" type="datetimeFigureOut">
              <a:rPr lang="nl-NL" smtClean="0"/>
              <a:t>16-1-2023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F8C72E5-2058-161C-6D9D-03BF8024B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39F421C-3228-103C-183E-DE1A1F780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39183-D258-459A-8530-91D75307F2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7371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76CC56FF-1360-2575-5222-9E6FED45A9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FB8C13D-44BB-DE5D-9FA1-8CF6805977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4F0AEC6-A545-183D-61E9-D98FBE321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65C2D-873A-4ED7-A407-FD4D28594200}" type="datetimeFigureOut">
              <a:rPr lang="nl-NL" smtClean="0"/>
              <a:t>16-1-2023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C08630F-1F01-7753-B728-699FC7216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C9D21E0-FE57-62CF-D948-A6C19D034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39183-D258-459A-8530-91D75307F2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6595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BB4D2A-8A50-5DA5-9111-30CEC7B41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666C761-2519-EC22-880A-78FA5C64DE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0AC0287-6F4B-5A47-9B6B-377CC7658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65C2D-873A-4ED7-A407-FD4D28594200}" type="datetimeFigureOut">
              <a:rPr lang="nl-NL" smtClean="0"/>
              <a:t>16-1-2023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CA06CDD-B61E-E7B3-E42B-175623533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3EFF439-CFC1-D4AC-4509-C36B866FC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39183-D258-459A-8530-91D75307F2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7942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0FA9D9-7104-68AC-80FF-7A4BF532E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685D98B-46C2-B154-AAF0-DCA52169AF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97F513C-5875-C612-8D35-7D918DE6F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65C2D-873A-4ED7-A407-FD4D28594200}" type="datetimeFigureOut">
              <a:rPr lang="nl-NL" smtClean="0"/>
              <a:t>16-1-2023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A186768-0CE8-E626-4EC8-082C99A2D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44EBA45-152C-F062-6470-0DE543022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39183-D258-459A-8530-91D75307F2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2913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0460B0-C921-1F33-0B11-90A817150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90BB752-7FFF-0A1A-C7F1-139E3E550C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D2F52C6-8E0A-370E-0368-52187AE6B5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C370BC4-2CBB-AE13-1FD8-B960C79D7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65C2D-873A-4ED7-A407-FD4D28594200}" type="datetimeFigureOut">
              <a:rPr lang="nl-NL" smtClean="0"/>
              <a:t>16-1-2023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700D0FE-CC05-2C71-33F4-DB402BABE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22C9B46-A7D9-D9CA-185B-978D6E164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39183-D258-459A-8530-91D75307F2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2795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0338B3-C8B1-5208-D9A7-DE126F2DB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89434FF-9E2F-2784-803E-C23313A12F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C8747CF-B1D9-8F32-2332-587D692C12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31EFFF8B-52B9-C6B9-3A64-06BCFC34E0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38C36170-06EE-5D26-F879-82C22FE744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9B9B38C-9228-4BC7-EE2B-98D338610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65C2D-873A-4ED7-A407-FD4D28594200}" type="datetimeFigureOut">
              <a:rPr lang="nl-NL" smtClean="0"/>
              <a:t>16-1-2023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9DBC40C1-C9F3-3C70-2627-FEF8A7851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0DC7F48C-AED9-CA32-AD3F-DE99B9E2D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39183-D258-459A-8530-91D75307F2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7735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1ABD17-9C9D-F6B2-8053-F2AFF74F9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67938FF9-1913-8E73-F6D2-A8FBA236B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65C2D-873A-4ED7-A407-FD4D28594200}" type="datetimeFigureOut">
              <a:rPr lang="nl-NL" smtClean="0"/>
              <a:t>16-1-2023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3183BE3-9BEE-C41D-0ECC-A2BC51D50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C0133A1-7B30-49C8-25DC-A5132F745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39183-D258-459A-8530-91D75307F2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7921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94EAA77-8BD0-4D2D-6788-01E5FBC26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65C2D-873A-4ED7-A407-FD4D28594200}" type="datetimeFigureOut">
              <a:rPr lang="nl-NL" smtClean="0"/>
              <a:t>16-1-2023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6CD9ACA4-446F-4649-93E6-84F2FB1C6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AD2ACA1-CCEA-775E-4D60-728A3CB9B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39183-D258-459A-8530-91D75307F2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1277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315FD4-1342-5107-D2DC-109C88FC1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199965C-7FCE-4561-6772-C37BA44968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913AE05-7E88-6075-3E84-98BDE5DD2A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98F842C-634B-73F0-1415-5FC5D3FE0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65C2D-873A-4ED7-A407-FD4D28594200}" type="datetimeFigureOut">
              <a:rPr lang="nl-NL" smtClean="0"/>
              <a:t>16-1-2023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FC4B0E0-D039-F90A-5032-7F3DEBA0C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E0FB0D5-CA5C-2D31-F0F6-D998474D8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39183-D258-459A-8530-91D75307F2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2987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1E0EBF-E422-218C-24B6-644AD2060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781F673F-B731-054C-7980-2F538772E1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9927C7B-0DF9-401C-A9B5-11C0267FF0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2F03A7D-8DE6-63C2-4E4B-1B9A4CD00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65C2D-873A-4ED7-A407-FD4D28594200}" type="datetimeFigureOut">
              <a:rPr lang="nl-NL" smtClean="0"/>
              <a:t>16-1-2023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CCD4D13-E97F-891D-1E7C-42BD914D5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28D85B5-CC48-C84D-30DC-54B68803C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39183-D258-459A-8530-91D75307F2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7929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BD0F6441-CC16-E209-9A27-D82A1BE7A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43A39B5-1427-DA39-077B-4A9E186539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08AFD33-BCF5-1B02-4F2D-FFCC7DE5C7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65C2D-873A-4ED7-A407-FD4D28594200}" type="datetimeFigureOut">
              <a:rPr lang="nl-NL" smtClean="0"/>
              <a:t>16-1-2023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75F6953-00CD-3052-20A7-1F83D6F7D0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09770FB-B449-C0E0-DCC6-9814EE7EAA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E39183-D258-459A-8530-91D75307F2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4270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anfoss.com/nl-nl/campaigns/dhs/hydronic-balancing/#tab-overview" TargetMode="External"/><Relationship Id="rId2" Type="http://schemas.openxmlformats.org/officeDocument/2006/relationships/hyperlink" Target="https://energielokethaarlemmermeer.nl/activiteiten/webinar-waterzijdig-inregelen-15-februari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zetmop60.nl/" TargetMode="External"/><Relationship Id="rId7" Type="http://schemas.openxmlformats.org/officeDocument/2006/relationships/image" Target="../media/image1.png"/><Relationship Id="rId2" Type="http://schemas.openxmlformats.org/officeDocument/2006/relationships/hyperlink" Target="https://www.zelfenergiebesparen.nl/gas-besparen/cv-ketel-zuinig-afstellen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dn.brandfolder.io/607DGEMS/at/ct9bjnxtvn9ffkmcgpr6pbmw/Smart_Radiator_Thermostat_Compatibility_Guide_NL_V12-min.pdf" TargetMode="External"/><Relationship Id="rId5" Type="http://schemas.openxmlformats.org/officeDocument/2006/relationships/hyperlink" Target="https://www.youtube.com/watch?v=SKk9-gqnuPM" TargetMode="External"/><Relationship Id="rId4" Type="http://schemas.openxmlformats.org/officeDocument/2006/relationships/hyperlink" Target="https://assets.danfoss.com/documents/latest/195922/AD399260305246nl-NL0101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232E65-7CF5-0C61-4114-410DEB1682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Waterzijdig inregelen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596B36C-375B-FC1A-DCC8-8D7AC308E8C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Dorpshuis Vijfhuizen</a:t>
            </a:r>
          </a:p>
          <a:p>
            <a:r>
              <a:rPr lang="nl-NL" dirty="0"/>
              <a:t>17 januari 2023</a:t>
            </a:r>
          </a:p>
        </p:txBody>
      </p:sp>
    </p:spTree>
    <p:extLst>
      <p:ext uri="{BB962C8B-B14F-4D97-AF65-F5344CB8AC3E}">
        <p14:creationId xmlns:p14="http://schemas.microsoft.com/office/powerpoint/2010/main" val="4005756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BCA91C-1364-54DF-6404-6C311C5A1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Drukverschil</a:t>
            </a:r>
            <a:b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E2B3872-82D9-6032-F908-C5F9902A77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Waarom niet standaard goed geregeld</a:t>
            </a:r>
          </a:p>
          <a:p>
            <a:r>
              <a:rPr lang="nl-NL" dirty="0"/>
              <a:t>Doorstroom afhankelijk van </a:t>
            </a:r>
          </a:p>
          <a:p>
            <a:pPr lvl="1"/>
            <a:r>
              <a:rPr lang="nl-NL" dirty="0"/>
              <a:t>Pomp</a:t>
            </a:r>
          </a:p>
          <a:p>
            <a:pPr lvl="1"/>
            <a:r>
              <a:rPr lang="nl-NL" dirty="0"/>
              <a:t>Leidingwerk</a:t>
            </a:r>
          </a:p>
          <a:p>
            <a:pPr lvl="1"/>
            <a:r>
              <a:rPr lang="nl-NL" dirty="0"/>
              <a:t>Componenten weerstand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D6F55FF-67BA-7C7D-D087-F75DE93DCA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63" y="4001293"/>
            <a:ext cx="6826195" cy="3029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Afbeelding 5" descr="Afbeelding met tekst, apparaat, meter, verschillend&#10;&#10;Automatisch gegenereerde beschrijving">
            <a:extLst>
              <a:ext uri="{FF2B5EF4-FFF2-40B4-BE49-F238E27FC236}">
                <a16:creationId xmlns:a16="http://schemas.microsoft.com/office/drawing/2014/main" id="{7EAB377F-0569-4264-F64B-13B0C916E2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9091" y="1965801"/>
            <a:ext cx="3047768" cy="2172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B0C13F52-B5AF-6DC2-39CB-E2ED23CC27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54142" y="90012"/>
            <a:ext cx="3320143" cy="937894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767BCDEB-03EB-D931-5254-5DBA1E8A31B3}"/>
              </a:ext>
            </a:extLst>
          </p:cNvPr>
          <p:cNvSpPr txBox="1"/>
          <p:nvPr/>
        </p:nvSpPr>
        <p:spPr>
          <a:xfrm>
            <a:off x="8519091" y="5569545"/>
            <a:ext cx="29609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FF0000"/>
                </a:solidFill>
              </a:rPr>
              <a:t>Richtlijn</a:t>
            </a:r>
          </a:p>
          <a:p>
            <a:r>
              <a:rPr lang="nl-NL" dirty="0"/>
              <a:t>Leiding druk : ca 1-1,5 bar</a:t>
            </a:r>
          </a:p>
          <a:p>
            <a:r>
              <a:rPr lang="nl-NL" dirty="0"/>
              <a:t>Systeemdrukval: 0,1-0,2 bar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DD67E5E3-32E0-557E-9987-2A12BA1D6714}"/>
              </a:ext>
            </a:extLst>
          </p:cNvPr>
          <p:cNvSpPr txBox="1"/>
          <p:nvPr/>
        </p:nvSpPr>
        <p:spPr>
          <a:xfrm>
            <a:off x="8499416" y="4273549"/>
            <a:ext cx="29609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FF0000"/>
                </a:solidFill>
              </a:rPr>
              <a:t>Systeem druk</a:t>
            </a:r>
          </a:p>
          <a:p>
            <a:r>
              <a:rPr lang="nl-NL" dirty="0"/>
              <a:t>Analoge of digitale uitlezing op de ketel</a:t>
            </a:r>
          </a:p>
        </p:txBody>
      </p:sp>
    </p:spTree>
    <p:extLst>
      <p:ext uri="{BB962C8B-B14F-4D97-AF65-F5344CB8AC3E}">
        <p14:creationId xmlns:p14="http://schemas.microsoft.com/office/powerpoint/2010/main" val="3179513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CAA5D1-BD7C-90A0-D538-9291401FD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Drukschommelingen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5EFC60C-AE14-3FA8-8820-1C437D69B8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Verschil-druk (drukvariatie) ontstaat door </a:t>
            </a:r>
            <a:r>
              <a:rPr lang="nl-NL" i="1" dirty="0">
                <a:solidFill>
                  <a:srgbClr val="FF0000"/>
                </a:solidFill>
              </a:rPr>
              <a:t>afname</a:t>
            </a:r>
            <a:r>
              <a:rPr lang="nl-NL" dirty="0"/>
              <a:t> veranderingen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D180283-7A58-BF4B-918D-29CCBD0AE2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686" y="2786021"/>
            <a:ext cx="2416628" cy="3124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5762F046-CA28-14A2-6980-3968A7084F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892" y="3069291"/>
            <a:ext cx="4478422" cy="2990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CC4E37C9-48C6-CA0B-5B4F-E705EA6D5A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54142" y="90012"/>
            <a:ext cx="3320143" cy="937894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C0AFC095-3EE2-5CF3-7475-2386D70DF21C}"/>
              </a:ext>
            </a:extLst>
          </p:cNvPr>
          <p:cNvSpPr txBox="1"/>
          <p:nvPr/>
        </p:nvSpPr>
        <p:spPr>
          <a:xfrm>
            <a:off x="1342472" y="6060237"/>
            <a:ext cx="1887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Praktijk voorbeeld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2B2F7FFE-4D61-8386-BCF5-879FFF653F62}"/>
              </a:ext>
            </a:extLst>
          </p:cNvPr>
          <p:cNvSpPr txBox="1"/>
          <p:nvPr/>
        </p:nvSpPr>
        <p:spPr>
          <a:xfrm>
            <a:off x="6767087" y="6060237"/>
            <a:ext cx="2558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Toepasbaar in cv systeem</a:t>
            </a:r>
          </a:p>
        </p:txBody>
      </p:sp>
    </p:spTree>
    <p:extLst>
      <p:ext uri="{BB962C8B-B14F-4D97-AF65-F5344CB8AC3E}">
        <p14:creationId xmlns:p14="http://schemas.microsoft.com/office/powerpoint/2010/main" val="3440602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E5AEF6-D7AE-84E7-99A0-98183D18A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Modulerende CV-pomp</a:t>
            </a:r>
            <a:br>
              <a:rPr lang="nl-NL" dirty="0"/>
            </a:b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5536A40-289E-9168-936E-64ED4C89C4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4142" y="90012"/>
            <a:ext cx="3320143" cy="937894"/>
          </a:xfrm>
          <a:prstGeom prst="rect">
            <a:avLst/>
          </a:prstGeom>
        </p:spPr>
      </p:pic>
      <p:pic>
        <p:nvPicPr>
          <p:cNvPr id="5" name="Afbeelding 4" descr="Afbeelding met camera&#10;&#10;Automatisch gegenereerde beschrijving">
            <a:extLst>
              <a:ext uri="{FF2B5EF4-FFF2-40B4-BE49-F238E27FC236}">
                <a16:creationId xmlns:a16="http://schemas.microsoft.com/office/drawing/2014/main" id="{1B4966D5-5F28-7CCF-0860-77CD57ABA5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842" y="3022373"/>
            <a:ext cx="2792244" cy="2945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55C8E11A-3214-082D-C6FE-9FF28673A8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086" y="3022373"/>
            <a:ext cx="3259737" cy="323986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58FEF328-4FA6-670D-55CD-AE50809E6405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Laagste stand inregelen</a:t>
            </a:r>
          </a:p>
          <a:p>
            <a:r>
              <a:rPr lang="nl-NL" dirty="0"/>
              <a:t>Na 2015 verplicht modulerend</a:t>
            </a:r>
          </a:p>
        </p:txBody>
      </p:sp>
      <p:sp>
        <p:nvSpPr>
          <p:cNvPr id="8" name="Bijschrift: dubbele gebogen lijn 7">
            <a:extLst>
              <a:ext uri="{FF2B5EF4-FFF2-40B4-BE49-F238E27FC236}">
                <a16:creationId xmlns:a16="http://schemas.microsoft.com/office/drawing/2014/main" id="{E1D04179-5473-1BD1-B003-F25E0F7C8D2C}"/>
              </a:ext>
            </a:extLst>
          </p:cNvPr>
          <p:cNvSpPr/>
          <p:nvPr/>
        </p:nvSpPr>
        <p:spPr>
          <a:xfrm>
            <a:off x="1502229" y="4898570"/>
            <a:ext cx="2002971" cy="968829"/>
          </a:xfrm>
          <a:prstGeom prst="borderCallout3">
            <a:avLst>
              <a:gd name="adj1" fmla="val 772"/>
              <a:gd name="adj2" fmla="val 99819"/>
              <a:gd name="adj3" fmla="val -34346"/>
              <a:gd name="adj4" fmla="val 115838"/>
              <a:gd name="adj5" fmla="val -33106"/>
              <a:gd name="adj6" fmla="val 139700"/>
              <a:gd name="adj7" fmla="val -34879"/>
              <a:gd name="adj8" fmla="val 2363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Regelstanden</a:t>
            </a:r>
          </a:p>
        </p:txBody>
      </p:sp>
    </p:spTree>
    <p:extLst>
      <p:ext uri="{BB962C8B-B14F-4D97-AF65-F5344CB8AC3E}">
        <p14:creationId xmlns:p14="http://schemas.microsoft.com/office/powerpoint/2010/main" val="29863563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143C49-7449-740B-8444-3EAEE5B84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err="1"/>
              <a:t>Drukgecompenseerde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/>
              <a:t>radiatorafsluiters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F256CE-7EDA-98C3-A89B-332677ABFF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Dynamische regelkraan </a:t>
            </a:r>
          </a:p>
          <a:p>
            <a:r>
              <a:rPr lang="nl-NL" dirty="0"/>
              <a:t>Op de regel kraan komt dan de thermostaat knop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F580C33-54DF-A1C7-E9D6-C6B74E828A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4" y="2854778"/>
            <a:ext cx="4513489" cy="30089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768ABDAF-63F4-74DF-A75C-B44AB765EC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4142" y="90012"/>
            <a:ext cx="3320143" cy="93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9342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1893E4-2E4F-504F-0635-86ECB5795A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sz="4400" dirty="0"/>
              <a:t>Praktijk van waterzijdig inregelen</a:t>
            </a:r>
            <a:b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F7D0309-CDFE-CC5D-E195-4A5644688DB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71FD58F-2AE6-B389-8A4A-C5601A7961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4142" y="90012"/>
            <a:ext cx="3320143" cy="93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9035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407A08-7FF3-4844-3BA2-CC462E266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Regelmogelijkheden radiatoren</a:t>
            </a:r>
            <a:b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2110958-F9B0-C020-4417-EE3EA0BDBF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Aanpassen maximale doorstroom  op twee manieren</a:t>
            </a:r>
          </a:p>
          <a:p>
            <a:pPr lvl="1"/>
            <a:r>
              <a:rPr lang="nl-NL" dirty="0"/>
              <a:t>Inlaat regelen</a:t>
            </a:r>
          </a:p>
          <a:p>
            <a:pPr lvl="1"/>
            <a:r>
              <a:rPr lang="nl-NL" dirty="0"/>
              <a:t>Voetklep regelen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5C1198B-98F8-4EBC-BC15-25412329A1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492" y="3391852"/>
            <a:ext cx="2339707" cy="2428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Afbeelding 4" descr="Afbeelding met persoon, vasthouden, hand, binnen&#10;&#10;Automatisch gegenereerde beschrijving">
            <a:extLst>
              <a:ext uri="{FF2B5EF4-FFF2-40B4-BE49-F238E27FC236}">
                <a16:creationId xmlns:a16="http://schemas.microsoft.com/office/drawing/2014/main" id="{6C0E88D8-C4A7-3B17-3B1A-CDB0CE593A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388681"/>
            <a:ext cx="2495550" cy="2431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Afbeelding 5" descr="Afbeelding met persoon, vasthouden, hand, binnen&#10;&#10;Automatisch gegenereerde beschrijving">
            <a:extLst>
              <a:ext uri="{FF2B5EF4-FFF2-40B4-BE49-F238E27FC236}">
                <a16:creationId xmlns:a16="http://schemas.microsoft.com/office/drawing/2014/main" id="{4E2FCC8C-2B5E-6E86-264E-D2D25CDAE5F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5837" y="3388681"/>
            <a:ext cx="2593672" cy="2514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634A68DF-DBD3-902C-5331-B8623DF9EE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54142" y="90012"/>
            <a:ext cx="3320143" cy="93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3793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CF6AA4-2DAC-06DA-C318-D193EE729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Radiator kranen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CA91E89-F857-1F8B-38B1-8FFB397B85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Traditionele radiator knop</a:t>
            </a:r>
          </a:p>
          <a:p>
            <a:r>
              <a:rPr lang="nl-NL" dirty="0"/>
              <a:t>Instelbaar radiator knop (thermostaat)</a:t>
            </a:r>
          </a:p>
          <a:p>
            <a:r>
              <a:rPr lang="nl-NL" dirty="0"/>
              <a:t>Voetventiel</a:t>
            </a:r>
          </a:p>
        </p:txBody>
      </p:sp>
      <p:pic>
        <p:nvPicPr>
          <p:cNvPr id="4" name="Afbeelding 3" descr="Afbeelding met muur, binnen, toilet&#10;&#10;Automatisch gegenereerde beschrijving">
            <a:extLst>
              <a:ext uri="{FF2B5EF4-FFF2-40B4-BE49-F238E27FC236}">
                <a16:creationId xmlns:a16="http://schemas.microsoft.com/office/drawing/2014/main" id="{2C5412DA-A60E-030C-046E-A551807A8A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0184" y="1181734"/>
            <a:ext cx="2038350" cy="2076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BD4ADF60-B729-38FD-CE1F-CE1773F52D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148" y="2687397"/>
            <a:ext cx="1581150" cy="156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Afbeelding 5" descr="Afbeelding met pentekening&#10;&#10;Automatisch gegenereerde beschrijving">
            <a:extLst>
              <a:ext uri="{FF2B5EF4-FFF2-40B4-BE49-F238E27FC236}">
                <a16:creationId xmlns:a16="http://schemas.microsoft.com/office/drawing/2014/main" id="{2D26D950-1365-458D-D34D-D506E10E4B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302" y="4436723"/>
            <a:ext cx="3859690" cy="2417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5DE9841B-AA1E-2105-BB5A-C7D9D6B367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141" y="4510222"/>
            <a:ext cx="3073705" cy="1944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013EBF58-972A-33DF-83A6-A4F2B26D2A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54142" y="90012"/>
            <a:ext cx="3320143" cy="93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465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CC13F6-162F-F0C3-122B-36F34D9CE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Inregelen waterzijde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49AF512-CDF4-8235-03DB-43D3922D95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fontAlgn="base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sz="2400" dirty="0"/>
              <a:t>Op basis van berekenen en instellen van de voorinstelling.</a:t>
            </a:r>
          </a:p>
          <a:p>
            <a:pPr marL="342900" lvl="0" indent="-342900" fontAlgn="base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sz="2400" dirty="0"/>
              <a:t>Op basis van meting van drukverschil / doorstroming.</a:t>
            </a:r>
          </a:p>
          <a:p>
            <a:pPr marL="342900" lvl="0" indent="-342900" fontAlgn="base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sz="2400" dirty="0"/>
              <a:t>Op basis van meting temperatuur verschil. (Dit passen wij toe)</a:t>
            </a:r>
          </a:p>
          <a:p>
            <a:endParaRPr lang="nl-NL" dirty="0"/>
          </a:p>
        </p:txBody>
      </p:sp>
      <p:pic>
        <p:nvPicPr>
          <p:cNvPr id="4" name="Afbeelding 3" descr="Afbeelding met tekst&#10;&#10;Automatisch gegenereerde beschrijving">
            <a:extLst>
              <a:ext uri="{FF2B5EF4-FFF2-40B4-BE49-F238E27FC236}">
                <a16:creationId xmlns:a16="http://schemas.microsoft.com/office/drawing/2014/main" id="{4CD4B626-586C-C181-B786-07D5233DB9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467" y="3756753"/>
            <a:ext cx="4774460" cy="174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8E6C6E0F-AC8E-C5C0-EFCE-E4883C9F7B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382" y="3674356"/>
            <a:ext cx="3688592" cy="182839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Afbeelding 5" descr="Afbeelding met persoon, hand, binnen, vasthouden&#10;&#10;Automatisch gegenereerde beschrijving">
            <a:extLst>
              <a:ext uri="{FF2B5EF4-FFF2-40B4-BE49-F238E27FC236}">
                <a16:creationId xmlns:a16="http://schemas.microsoft.com/office/drawing/2014/main" id="{3624DB45-7AE7-56EE-BF90-72B26F88DB3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2098" y="3674356"/>
            <a:ext cx="2007994" cy="1847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E84143AE-D67C-A46D-2C94-D0B5102A23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54142" y="90012"/>
            <a:ext cx="3320143" cy="93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257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3FC85B-CDCF-C468-8FF2-5553A219F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Inregelen stap 1, Meten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C81E7A5-98D0-F478-1C9F-D187E5DF43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In en uitgang temperatuur per radiator</a:t>
            </a:r>
          </a:p>
        </p:txBody>
      </p:sp>
      <p:pic>
        <p:nvPicPr>
          <p:cNvPr id="4" name="Afbeelding 3" descr="Afbeelding met tekst, oranje, gereedschap&#10;&#10;Automatisch gegenereerde beschrijving">
            <a:extLst>
              <a:ext uri="{FF2B5EF4-FFF2-40B4-BE49-F238E27FC236}">
                <a16:creationId xmlns:a16="http://schemas.microsoft.com/office/drawing/2014/main" id="{D06227C6-0572-78D1-1B9A-5CE03C7C50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744" y="2811086"/>
            <a:ext cx="3302888" cy="350081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Afbeelding 4" descr="Afbeelding met tafel&#10;&#10;Automatisch gegenereerde beschrijving">
            <a:extLst>
              <a:ext uri="{FF2B5EF4-FFF2-40B4-BE49-F238E27FC236}">
                <a16:creationId xmlns:a16="http://schemas.microsoft.com/office/drawing/2014/main" id="{6C500C12-F10D-AF93-628D-912D911F68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901061"/>
            <a:ext cx="2856576" cy="4073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C2389308-C5F5-30B7-7F21-FADCBC0CAE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54142" y="90012"/>
            <a:ext cx="3320143" cy="93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4280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B12C56-0E2D-73BE-C1E6-925C66FFE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Inregel stap 2,aanpassen debiet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7C1A75A-3719-6EB8-499D-5369FCF5F0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800"/>
              </a:spcAft>
            </a:pPr>
            <a:r>
              <a:rPr lang="nl-NL" dirty="0"/>
              <a:t>Per radiator op factor 0.8 regelen</a:t>
            </a:r>
          </a:p>
          <a:p>
            <a:pPr>
              <a:spcAft>
                <a:spcPts val="800"/>
              </a:spcAft>
            </a:pPr>
            <a:r>
              <a:rPr lang="nl-NL" dirty="0"/>
              <a:t>Bepaal volgorde</a:t>
            </a:r>
          </a:p>
          <a:p>
            <a:pPr>
              <a:spcAft>
                <a:spcPts val="800"/>
              </a:spcAft>
            </a:pPr>
            <a:r>
              <a:rPr lang="nl-NL" dirty="0"/>
              <a:t>Laat alle radiatoren open staan; zorg dat ketel blijft leveren</a:t>
            </a:r>
          </a:p>
          <a:p>
            <a:r>
              <a:rPr lang="nl-NL" dirty="0"/>
              <a:t>Noteer huidige inregel factor</a:t>
            </a:r>
          </a:p>
          <a:p>
            <a:r>
              <a:rPr lang="nl-NL" dirty="0"/>
              <a:t>Regel af op 0,8 en noteer wat je doet</a:t>
            </a:r>
          </a:p>
          <a:p>
            <a:r>
              <a:rPr lang="nl-NL" dirty="0"/>
              <a:t>Volgende radiator</a:t>
            </a:r>
          </a:p>
          <a:p>
            <a:r>
              <a:rPr lang="nl-NL" dirty="0"/>
              <a:t>Meet opnieuw na 15 minuten</a:t>
            </a:r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F76EAEE-FE96-DDC3-09AD-BA379BF42F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281" y="1357538"/>
            <a:ext cx="3678548" cy="5417861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630DE078-26A3-D9DB-1E81-B0FA90F734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4142" y="90012"/>
            <a:ext cx="3320143" cy="93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014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87D9D3-96AA-C1AB-E1EA-54799A6AF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Introductie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62788A9-4FE6-398D-9C82-3AE79CCF74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Leden</a:t>
            </a:r>
          </a:p>
          <a:p>
            <a:pPr lvl="1"/>
            <a:r>
              <a:rPr lang="nl-NL" dirty="0"/>
              <a:t>Roel van Unen</a:t>
            </a:r>
          </a:p>
          <a:p>
            <a:pPr lvl="1"/>
            <a:r>
              <a:rPr lang="nl-NL" dirty="0"/>
              <a:t>Johan Gevers</a:t>
            </a:r>
          </a:p>
          <a:p>
            <a:endParaRPr lang="nl-NL" dirty="0"/>
          </a:p>
          <a:p>
            <a:r>
              <a:rPr lang="nl-NL" dirty="0"/>
              <a:t>Vereniging Dorp Vijfhuizen</a:t>
            </a:r>
          </a:p>
          <a:p>
            <a:pPr lvl="1"/>
            <a:r>
              <a:rPr lang="nl-NL" dirty="0"/>
              <a:t>Werkgroep Duurzaamheid</a:t>
            </a:r>
          </a:p>
          <a:p>
            <a:pPr lvl="2"/>
            <a:r>
              <a:rPr lang="nl-NL" dirty="0"/>
              <a:t>Project groep energie transitie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BA63080-F1CF-2791-773E-D1B31B42B4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4142" y="90012"/>
            <a:ext cx="3320143" cy="93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7271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6E6493-8152-076E-C401-EEAC3D685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Samenvatting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D3319A4-F116-95E6-27A0-A1DB304DC6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Ken je CV, zet retourtemperatuur op 60</a:t>
            </a:r>
          </a:p>
          <a:p>
            <a:r>
              <a:rPr lang="nl-NL" dirty="0"/>
              <a:t>Bepaal doorstroming</a:t>
            </a:r>
          </a:p>
          <a:p>
            <a:r>
              <a:rPr lang="nl-NL" dirty="0"/>
              <a:t>Reduceer pomp debiet indien mogelijk</a:t>
            </a:r>
          </a:p>
          <a:p>
            <a:r>
              <a:rPr lang="nl-NL" dirty="0"/>
              <a:t>Bepaal volgorde aanpassen radiatoren</a:t>
            </a:r>
          </a:p>
          <a:p>
            <a:r>
              <a:rPr lang="nl-NL" dirty="0"/>
              <a:t>Pas debiet aan per radiator (inregelen)</a:t>
            </a:r>
          </a:p>
          <a:p>
            <a:r>
              <a:rPr lang="nl-NL" dirty="0"/>
              <a:t>Noteer ingestelde waardes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99740E6-26E3-DBBA-05E4-5F54BCC56C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4142" y="90012"/>
            <a:ext cx="3320143" cy="93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354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563BF4-56C6-A82B-EFB0-83E1E86A4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Lenen inregelkit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57D0E41E-F3F8-82C3-2035-9E99F669E6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We hebben meerdere inregel kits te leen</a:t>
            </a:r>
          </a:p>
          <a:p>
            <a:r>
              <a:rPr lang="nl-NL" dirty="0"/>
              <a:t>Intekenlijst</a:t>
            </a:r>
          </a:p>
          <a:p>
            <a:r>
              <a:rPr lang="nl-NL" dirty="0"/>
              <a:t>Max één week lenen</a:t>
            </a:r>
          </a:p>
          <a:p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2FB5B05B-305A-9D3B-0654-15863ED94E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4142" y="90012"/>
            <a:ext cx="3320143" cy="93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9423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35F95D-A490-D872-52CF-149A15AF2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 je gemak nalezen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0C0C261-47D1-B5A7-2623-05B0D17294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Deze PPT</a:t>
            </a:r>
          </a:p>
          <a:p>
            <a:r>
              <a:rPr lang="nl-NL" dirty="0"/>
              <a:t>E-</a:t>
            </a:r>
            <a:r>
              <a:rPr lang="nl-NL" dirty="0" err="1"/>
              <a:t>learning</a:t>
            </a:r>
            <a:r>
              <a:rPr lang="nl-NL" dirty="0"/>
              <a:t> : </a:t>
            </a:r>
            <a:r>
              <a:rPr lang="nl-NL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2"/>
              </a:rPr>
              <a:t>Webinar Waterzijdig Inregelen | Energieloket Haarlemmermeer</a:t>
            </a:r>
            <a:endParaRPr lang="nl-NL" dirty="0"/>
          </a:p>
          <a:p>
            <a:r>
              <a:rPr lang="nl-NL" dirty="0"/>
              <a:t>E-</a:t>
            </a:r>
            <a:r>
              <a:rPr lang="nl-NL" dirty="0" err="1"/>
              <a:t>learning</a:t>
            </a:r>
            <a:r>
              <a:rPr lang="nl-NL" dirty="0"/>
              <a:t> </a:t>
            </a:r>
            <a:r>
              <a:rPr lang="nl-NL" sz="1800" u="sng" dirty="0" err="1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Danfoss</a:t>
            </a:r>
            <a:r>
              <a:rPr lang="nl-NL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 platform waterzijdig inregelen | </a:t>
            </a:r>
            <a:r>
              <a:rPr lang="nl-NL" sz="1800" u="sng" dirty="0" err="1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Danfoss</a:t>
            </a:r>
            <a:endParaRPr lang="nl-NL" sz="1800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nl-NL" dirty="0"/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DD6C4B8-4D07-0947-2B67-22F3295C7F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653" y="4303372"/>
            <a:ext cx="4791075" cy="217170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38BE4EA9-CEBC-FD50-97F7-DA306FE779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0273" y="4318907"/>
            <a:ext cx="4924425" cy="16383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05EA374F-BF6D-F1D9-534E-672DC7B0A7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54142" y="90012"/>
            <a:ext cx="3320143" cy="93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4383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45C038-033B-FA4C-04C8-4C4D003F1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Meer ondersteuning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7395D87-B2D9-34FB-FB92-B0E05013A4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2486"/>
            <a:ext cx="10515600" cy="4794477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Samenvatting inregelen </a:t>
            </a:r>
            <a:r>
              <a:rPr lang="nl-NL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CV’s</a:t>
            </a:r>
            <a:endParaRPr lang="nl-N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600" u="sng" dirty="0">
                <a:solidFill>
                  <a:srgbClr val="1155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https://www.zelfenergiebesparen.nl/gas-besparen/cv-ketel-zuinig-afstellen/</a:t>
            </a:r>
            <a:endParaRPr lang="nl-N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Handleidingen </a:t>
            </a:r>
            <a:r>
              <a:rPr lang="nl-NL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CV-Ketels</a:t>
            </a:r>
            <a:r>
              <a:rPr lang="nl-NL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nl-N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600" u="sng" dirty="0">
                <a:solidFill>
                  <a:srgbClr val="1155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https://zetmop60.nl/</a:t>
            </a:r>
            <a:r>
              <a:rPr lang="nl-NL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nl-N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Danfoss</a:t>
            </a:r>
            <a:r>
              <a:rPr lang="nl-NL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Het handige boekje voor waterzijdig inregelen van radiatoren:</a:t>
            </a:r>
            <a:endParaRPr lang="nl-N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600" u="sng" dirty="0">
                <a:solidFill>
                  <a:srgbClr val="1155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https://assets.danfoss.com/documents/latest/195922/AD399260305246nl-NL0101.pdf</a:t>
            </a:r>
            <a:endParaRPr lang="nl-N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Webinar waterzijdig inregelen voor gevorderden:</a:t>
            </a:r>
            <a:endParaRPr lang="nl-N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IMI: </a:t>
            </a:r>
            <a:r>
              <a:rPr lang="en-US" sz="1600" u="sng" dirty="0">
                <a:solidFill>
                  <a:srgbClr val="1155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https://www.youtube.com/watch?v=SKk9-gqnuPM</a:t>
            </a:r>
            <a:endParaRPr lang="nl-N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Overzicht verschillende typen radiatorkranen:</a:t>
            </a:r>
            <a:endParaRPr lang="nl-N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600" u="sng" dirty="0">
                <a:solidFill>
                  <a:srgbClr val="1155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https://cdn.brandfolder.io/607DGEMS/at/ct9bjnxtvn9ffkmcgpr6pbmw/Smart_Radiator_Thermostat_Compatibility_Guide_NL_V12-min.pdf</a:t>
            </a:r>
            <a:endParaRPr lang="nl-N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endParaRPr lang="nl-NL" sz="8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BED2001-5047-E5F1-196F-0D804896A48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54142" y="90012"/>
            <a:ext cx="3320143" cy="93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885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8900D2-3996-0BFB-057F-EF465AB7A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Agenda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E26E933-72DE-3235-167A-F75CE8228F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Verwachting</a:t>
            </a:r>
          </a:p>
          <a:p>
            <a:r>
              <a:rPr lang="nl-NL" dirty="0"/>
              <a:t>CV installatie</a:t>
            </a:r>
          </a:p>
          <a:p>
            <a:r>
              <a:rPr lang="nl-NL" dirty="0"/>
              <a:t>Inregel principe</a:t>
            </a:r>
            <a:endParaRPr lang="nl-NL" sz="4400" dirty="0">
              <a:latin typeface="+mj-lt"/>
              <a:ea typeface="+mj-ea"/>
              <a:cs typeface="+mj-cs"/>
            </a:endParaRPr>
          </a:p>
          <a:p>
            <a:pPr lvl="1"/>
            <a:r>
              <a:rPr lang="nl-NL" dirty="0">
                <a:latin typeface="+mj-lt"/>
                <a:ea typeface="+mj-ea"/>
                <a:cs typeface="+mj-cs"/>
              </a:rPr>
              <a:t>CV </a:t>
            </a:r>
            <a:r>
              <a:rPr lang="nl-NL" dirty="0" err="1">
                <a:latin typeface="+mj-lt"/>
                <a:ea typeface="+mj-ea"/>
                <a:cs typeface="+mj-cs"/>
              </a:rPr>
              <a:t>zijdig</a:t>
            </a:r>
            <a:endParaRPr lang="nl-NL" dirty="0">
              <a:latin typeface="+mj-lt"/>
              <a:ea typeface="+mj-ea"/>
              <a:cs typeface="+mj-cs"/>
            </a:endParaRPr>
          </a:p>
          <a:p>
            <a:pPr lvl="1"/>
            <a:r>
              <a:rPr lang="nl-NL" dirty="0">
                <a:latin typeface="+mj-lt"/>
                <a:ea typeface="+mj-ea"/>
                <a:cs typeface="+mj-cs"/>
              </a:rPr>
              <a:t>Waterzijdig</a:t>
            </a:r>
            <a:endParaRPr lang="nl-NL" dirty="0"/>
          </a:p>
          <a:p>
            <a:r>
              <a:rPr lang="nl-NL" dirty="0"/>
              <a:t>Inregelen in de praktijk</a:t>
            </a:r>
          </a:p>
          <a:p>
            <a:pPr lvl="1"/>
            <a:r>
              <a:rPr lang="nl-NL" dirty="0"/>
              <a:t>Stap 1	Meten</a:t>
            </a:r>
          </a:p>
          <a:p>
            <a:pPr lvl="1"/>
            <a:r>
              <a:rPr lang="nl-NL" dirty="0"/>
              <a:t>Stap 2	Aanpassen waterdebiet</a:t>
            </a:r>
          </a:p>
          <a:p>
            <a:r>
              <a:rPr lang="nl-NL" dirty="0"/>
              <a:t>Mogelijkheid tot lenen van de </a:t>
            </a:r>
            <a:r>
              <a:rPr lang="nl-NL" i="1" dirty="0">
                <a:solidFill>
                  <a:srgbClr val="FF0000"/>
                </a:solidFill>
              </a:rPr>
              <a:t>inregelkit</a:t>
            </a:r>
            <a:r>
              <a:rPr lang="nl-NL" dirty="0"/>
              <a:t>.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FA59A2F-99F3-0BB7-F182-936E17D9D0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4142" y="90012"/>
            <a:ext cx="3320143" cy="937894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D84FF85B-327C-BF8E-1B41-FB70D7BF38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7710" y="4483667"/>
            <a:ext cx="2456090" cy="169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901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7D4092-4FF1-176B-C403-11D82B8E7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Verwachting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17306ED-6AF0-7943-64B8-EF92AB7599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Twee vragen</a:t>
            </a:r>
          </a:p>
          <a:p>
            <a:pPr lvl="1"/>
            <a:r>
              <a:rPr lang="nl-NL" dirty="0"/>
              <a:t>Wat verwacht je van deze avond?</a:t>
            </a:r>
          </a:p>
          <a:p>
            <a:pPr lvl="1"/>
            <a:r>
              <a:rPr lang="nl-NL" dirty="0"/>
              <a:t>Wat is je achtergrond?	</a:t>
            </a:r>
          </a:p>
          <a:p>
            <a:pPr lvl="2"/>
            <a:r>
              <a:rPr lang="nl-NL" dirty="0"/>
              <a:t>Heb je al iets aan waterzijdig inregelen gedaan?</a:t>
            </a:r>
          </a:p>
          <a:p>
            <a:pPr lvl="2"/>
            <a:r>
              <a:rPr lang="nl-NL" dirty="0"/>
              <a:t>Hoe oud is CV en leiding werk ongeveer?</a:t>
            </a:r>
          </a:p>
          <a:p>
            <a:pPr lvl="2"/>
            <a:r>
              <a:rPr lang="nl-NL" dirty="0"/>
              <a:t>Heb je specifieke vragen?</a:t>
            </a:r>
          </a:p>
          <a:p>
            <a:pPr lvl="2"/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60EA583-73F9-2867-59E5-7EBA305CBB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4142" y="90012"/>
            <a:ext cx="3320143" cy="93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043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9E56CE-A5F0-7889-3995-E4E573800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Dialoog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241378C-2819-6822-0257-0ABBFA8CCF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We hebben veel informatie materiaal</a:t>
            </a:r>
          </a:p>
          <a:p>
            <a:r>
              <a:rPr lang="nl-NL" dirty="0"/>
              <a:t>Stel vragen daar waar iets niet duidelijk is.</a:t>
            </a:r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5422B4F-68C4-742E-6FBF-85B8E0270F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4142" y="90012"/>
            <a:ext cx="3320143" cy="93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649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A3F5E6-A998-01B4-C3DA-8F8E3032C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Inregelen installatie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D9CEFB3-51F4-378A-DEFA-2EFA2FF254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Waarom inregelen:</a:t>
            </a:r>
          </a:p>
          <a:p>
            <a:r>
              <a:rPr lang="nl-NL" dirty="0"/>
              <a:t>Waarom is installatie niet ingeregeld</a:t>
            </a:r>
          </a:p>
          <a:p>
            <a:r>
              <a:rPr lang="nl-NL" dirty="0"/>
              <a:t>Uitbesteden of zelf doen</a:t>
            </a:r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FB3F920-E858-6B4E-B83F-0A463B8A5C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4142" y="90012"/>
            <a:ext cx="3320143" cy="93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767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D60088-89D0-59F6-9FB8-7E6E6A9A5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Principe van waterzijdig inregelen</a:t>
            </a:r>
            <a:b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8965929-D9CF-1F66-D27C-163B671E28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Doel</a:t>
            </a:r>
          </a:p>
          <a:p>
            <a:r>
              <a:rPr lang="nl-NL" dirty="0"/>
              <a:t>Verhouding aanvoer- en retourwatertemperatuur</a:t>
            </a:r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826D0DD-88E7-5815-94AF-6560570BE9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133" y="3151414"/>
            <a:ext cx="4591769" cy="3018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B81F424C-9849-AC12-5977-2E3E6DA332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0763" y="1965801"/>
            <a:ext cx="1866900" cy="138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1B58C98C-87FA-DAD1-6277-02FE9DA740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0763" y="3481863"/>
            <a:ext cx="1876425" cy="138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Afbeelding 6" descr="Afbeelding met tekst&#10;&#10;Automatisch gegenereerde beschrijving">
            <a:extLst>
              <a:ext uri="{FF2B5EF4-FFF2-40B4-BE49-F238E27FC236}">
                <a16:creationId xmlns:a16="http://schemas.microsoft.com/office/drawing/2014/main" id="{7CBC5DBD-E60B-DDDE-4C1D-E6A28849E3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0763" y="5121275"/>
            <a:ext cx="186690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40BAF633-85ED-2E6D-6DB3-6A34B5487B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54142" y="90012"/>
            <a:ext cx="3320143" cy="93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62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967F68-DE8A-2C50-E3D6-C31D93FFF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Hoe werkt een HR ketel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F55F639-9547-CF2B-E6A0-78A7297278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HR staat voor Hoog Rendement</a:t>
            </a:r>
          </a:p>
        </p:txBody>
      </p:sp>
      <p:pic>
        <p:nvPicPr>
          <p:cNvPr id="4" name="Afbeelding 3" descr="Afbeelding met binnen&#10;&#10;Automatisch gegenereerde beschrijving">
            <a:extLst>
              <a:ext uri="{FF2B5EF4-FFF2-40B4-BE49-F238E27FC236}">
                <a16:creationId xmlns:a16="http://schemas.microsoft.com/office/drawing/2014/main" id="{42204BAA-E74E-11E4-495F-FAB1C6F30F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8" y="2553443"/>
            <a:ext cx="2162175" cy="176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24DC1A26-C4C8-F864-0005-E5C9801C02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7445" y="2644718"/>
            <a:ext cx="4307869" cy="3879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C5C375D9-04FD-1576-7A8B-3A0894EF74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298" y="2762288"/>
            <a:ext cx="3490026" cy="3572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Afbeelding 6" descr="Afbeelding met lucht, buiten, gebouw, toren&#10;&#10;Automatisch gegenereerde beschrijving">
            <a:extLst>
              <a:ext uri="{FF2B5EF4-FFF2-40B4-BE49-F238E27FC236}">
                <a16:creationId xmlns:a16="http://schemas.microsoft.com/office/drawing/2014/main" id="{44041184-57EC-12EE-8FC3-B3C1185F58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8" y="4835525"/>
            <a:ext cx="1952625" cy="165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E5BC6D1A-3739-B6A2-D850-BE9B6481A0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54142" y="90012"/>
            <a:ext cx="3320143" cy="93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884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B91BBC-61B7-5971-ECFD-05EEB8BA5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Gelijkmatige verdeling van warmte </a:t>
            </a:r>
            <a:br>
              <a:rPr lang="nl-NL" dirty="0"/>
            </a:br>
            <a:r>
              <a:rPr lang="nl-NL" dirty="0"/>
              <a:t>over de woning.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7257001-0E9E-E5F9-35FF-C603F1B500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Vast water debiet per radiator afregelen</a:t>
            </a:r>
          </a:p>
          <a:p>
            <a:pPr lvl="1"/>
            <a:r>
              <a:rPr lang="nl-NL" dirty="0"/>
              <a:t>Kamergrootte</a:t>
            </a:r>
          </a:p>
          <a:p>
            <a:pPr lvl="1"/>
            <a:r>
              <a:rPr lang="nl-NL" dirty="0"/>
              <a:t>Radiator grootte</a:t>
            </a:r>
          </a:p>
          <a:p>
            <a:pPr lvl="1"/>
            <a:endParaRPr lang="nl-NL" dirty="0"/>
          </a:p>
          <a:p>
            <a:r>
              <a:rPr lang="nl-NL" dirty="0"/>
              <a:t>Doel elke radiator optimale </a:t>
            </a:r>
            <a:r>
              <a:rPr lang="nl-NL" dirty="0">
                <a:solidFill>
                  <a:srgbClr val="FF0000"/>
                </a:solidFill>
              </a:rPr>
              <a:t>water doorstroom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359799C-108D-8692-B884-62EC901E1B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4142" y="2519967"/>
            <a:ext cx="2108443" cy="3085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B708B5FA-8EFB-352E-5305-67866B3F31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4142" y="90012"/>
            <a:ext cx="3320143" cy="93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980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1550</Words>
  <Application>Microsoft Office PowerPoint</Application>
  <PresentationFormat>Breedbeeld</PresentationFormat>
  <Paragraphs>201</Paragraphs>
  <Slides>23</Slides>
  <Notes>13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Courier New</vt:lpstr>
      <vt:lpstr>Symbol</vt:lpstr>
      <vt:lpstr>Times New Roman</vt:lpstr>
      <vt:lpstr>Kantoorthema</vt:lpstr>
      <vt:lpstr>Waterzijdig inregelen</vt:lpstr>
      <vt:lpstr>Introductie</vt:lpstr>
      <vt:lpstr>Agenda</vt:lpstr>
      <vt:lpstr>Verwachting</vt:lpstr>
      <vt:lpstr>Dialoog</vt:lpstr>
      <vt:lpstr>Inregelen installatie</vt:lpstr>
      <vt:lpstr>Principe van waterzijdig inregelen </vt:lpstr>
      <vt:lpstr>Hoe werkt een HR ketel</vt:lpstr>
      <vt:lpstr>Gelijkmatige verdeling van warmte  over de woning. </vt:lpstr>
      <vt:lpstr>Drukverschil </vt:lpstr>
      <vt:lpstr>Drukschommelingen </vt:lpstr>
      <vt:lpstr>Modulerende CV-pomp </vt:lpstr>
      <vt:lpstr>Drukgecompenseerde  radiatorafsluiters </vt:lpstr>
      <vt:lpstr>Praktijk van waterzijdig inregelen </vt:lpstr>
      <vt:lpstr>Regelmogelijkheden radiatoren </vt:lpstr>
      <vt:lpstr>Radiator kranen</vt:lpstr>
      <vt:lpstr>Inregelen waterzijde</vt:lpstr>
      <vt:lpstr>Inregelen stap 1, Meten</vt:lpstr>
      <vt:lpstr>Inregel stap 2,aanpassen debiet</vt:lpstr>
      <vt:lpstr>Samenvatting</vt:lpstr>
      <vt:lpstr>Lenen inregelkit</vt:lpstr>
      <vt:lpstr>Op je gemak nalezen</vt:lpstr>
      <vt:lpstr>Meer ondersteuning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Waterzijdig inregelen</dc:title>
  <dc:creator>Johan Gevers</dc:creator>
  <cp:lastModifiedBy>Johan Gevers</cp:lastModifiedBy>
  <cp:revision>27</cp:revision>
  <dcterms:created xsi:type="dcterms:W3CDTF">2023-01-14T07:55:33Z</dcterms:created>
  <dcterms:modified xsi:type="dcterms:W3CDTF">2023-01-16T05:55:14Z</dcterms:modified>
</cp:coreProperties>
</file>